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3" r:id="rId10"/>
    <p:sldId id="378" r:id="rId11"/>
    <p:sldId id="377" r:id="rId12"/>
    <p:sldId id="376"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p:cViewPr varScale="1">
        <p:scale>
          <a:sx n="100" d="100"/>
          <a:sy n="100" d="100"/>
        </p:scale>
        <p:origin x="516" y="78"/>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image8.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15-11-2024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xmlns=""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xmlns=""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xmlns=""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xmlns=""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xmlns=""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xmlns=""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xmlns=""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xmlns=""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xmlns=""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xmln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xmln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xmlns=""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xmln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xmlns=""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xmlns="" id="{5FD0626E-7FFA-F384-1DF5-056574800B20}"/>
              </a:ext>
            </a:extLst>
          </p:cNvPr>
          <p:cNvSpPr txBox="1"/>
          <p:nvPr/>
        </p:nvSpPr>
        <p:spPr>
          <a:xfrm>
            <a:off x="1311965" y="2312364"/>
            <a:ext cx="6520068" cy="1384995"/>
          </a:xfrm>
          <a:prstGeom prst="rect">
            <a:avLst/>
          </a:prstGeom>
          <a:noFill/>
        </p:spPr>
        <p:txBody>
          <a:bodyPr wrap="square">
            <a:spAutoFit/>
          </a:bodyPr>
          <a:lstStyle/>
          <a:p>
            <a:pPr algn="ctr"/>
            <a:r>
              <a:rPr lang="en-US" sz="2800" dirty="0" smtClean="0">
                <a:latin typeface="Times New Roman" panose="02020603050405020304" pitchFamily="18" charset="0"/>
                <a:cs typeface="Times New Roman" panose="02020603050405020304" pitchFamily="18" charset="0"/>
              </a:rPr>
              <a:t>AI chatbot using ChatGPT</a:t>
            </a:r>
            <a:endParaRPr lang="en-US" dirty="0">
              <a:latin typeface="Times New Roman" panose="02020603050405020304" pitchFamily="18" charset="0"/>
              <a:cs typeface="Times New Roman" panose="02020603050405020304" pitchFamily="18" charset="0"/>
            </a:endParaRPr>
          </a:p>
          <a:p>
            <a:endParaRPr lang="en-US" sz="1400" dirty="0"/>
          </a:p>
          <a:p>
            <a:r>
              <a:rPr lang="en-US" sz="1400" dirty="0"/>
              <a:t>Team :  </a:t>
            </a:r>
            <a:r>
              <a:rPr lang="en-US" dirty="0"/>
              <a:t>Name &amp; Email id</a:t>
            </a:r>
            <a:r>
              <a:rPr lang="en-US" sz="1400" dirty="0"/>
              <a:t> 		Guide</a:t>
            </a:r>
            <a:r>
              <a:rPr lang="en-US" dirty="0"/>
              <a:t>: </a:t>
            </a:r>
            <a:r>
              <a:rPr lang="en-US" dirty="0" smtClean="0"/>
              <a:t>P.Raja, Master </a:t>
            </a:r>
            <a:r>
              <a:rPr lang="en-US" dirty="0"/>
              <a:t>Trainer</a:t>
            </a:r>
            <a:endParaRPr lang="en-US" sz="1400" dirty="0"/>
          </a:p>
          <a:p>
            <a:pPr algn="ctr"/>
            <a:endParaRPr lang="en-US" dirty="0"/>
          </a:p>
          <a:p>
            <a:pPr algn="ctr"/>
            <a:endParaRPr lang="en-US" dirty="0"/>
          </a:p>
        </p:txBody>
      </p:sp>
      <p:sp>
        <p:nvSpPr>
          <p:cNvPr id="4" name="TextBox 3"/>
          <p:cNvSpPr txBox="1"/>
          <p:nvPr/>
        </p:nvSpPr>
        <p:spPr>
          <a:xfrm>
            <a:off x="1311965" y="3438868"/>
            <a:ext cx="5948249" cy="307777"/>
          </a:xfrm>
          <a:prstGeom prst="rect">
            <a:avLst/>
          </a:prstGeom>
          <a:noFill/>
        </p:spPr>
        <p:txBody>
          <a:bodyPr wrap="square" rtlCol="0">
            <a:spAutoFit/>
          </a:bodyPr>
          <a:lstStyle/>
          <a:p>
            <a:r>
              <a:rPr lang="en-US" dirty="0" smtClean="0">
                <a:latin typeface="Times New Roman" panose="02020603050405020304" pitchFamily="18" charset="0"/>
                <a:cs typeface="Times New Roman" panose="02020603050405020304" pitchFamily="18" charset="0"/>
              </a:rPr>
              <a:t>M.Mohamed sikkandar &amp; mohamedsikkandar091@gmail.com </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07174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xmlns=""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xmlns=""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xmlns="" id="{E1494DD5-904E-76E9-38C0-10A35CC5BDD0}"/>
              </a:ext>
            </a:extLst>
          </p:cNvPr>
          <p:cNvSpPr txBox="1"/>
          <p:nvPr/>
        </p:nvSpPr>
        <p:spPr>
          <a:xfrm>
            <a:off x="654158" y="1060098"/>
            <a:ext cx="6935087" cy="2937727"/>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smtClean="0">
                <a:latin typeface="+mj-lt"/>
                <a:ea typeface="+mn-lt"/>
                <a:cs typeface="Arial"/>
              </a:rPr>
              <a:t>Embedded</a:t>
            </a:r>
            <a:r>
              <a:rPr lang="en-US" sz="1800" dirty="0" smtClean="0">
                <a:latin typeface="+mj-lt"/>
                <a:ea typeface="+mn-lt"/>
              </a:rPr>
              <a:t> </a:t>
            </a:r>
            <a:r>
              <a:rPr lang="en-US" sz="1800" dirty="0">
                <a:latin typeface="+mj-lt"/>
                <a:ea typeface="+mn-lt"/>
              </a:rPr>
              <a:t>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Future Scope</a:t>
            </a:r>
          </a:p>
        </p:txBody>
      </p:sp>
    </p:spTree>
    <p:extLst>
      <p:ext uri="{BB962C8B-B14F-4D97-AF65-F5344CB8AC3E}">
        <p14:creationId xmlns:p14="http://schemas.microsoft.com/office/powerpoint/2010/main" val="1253004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Abstract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04875" y="1017725"/>
            <a:ext cx="7362825" cy="2769989"/>
          </a:xfrm>
          <a:prstGeom prst="rect">
            <a:avLst/>
          </a:prstGeom>
          <a:noFill/>
        </p:spPr>
        <p:txBody>
          <a:bodyPr wrap="square" rtlCol="0" anchor="t">
            <a:spAutoFit/>
          </a:bodyPr>
          <a:lstStyle/>
          <a:p>
            <a:pPr algn="just"/>
            <a:endParaRPr lang="en-US" sz="2000" dirty="0" smtClean="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This </a:t>
            </a:r>
            <a:r>
              <a:rPr lang="en-US" sz="2000" dirty="0">
                <a:latin typeface="Times New Roman" panose="02020603050405020304" pitchFamily="18" charset="0"/>
                <a:cs typeface="Times New Roman" panose="02020603050405020304" pitchFamily="18" charset="0"/>
              </a:rPr>
              <a:t>project presents an intelligent conversational AI chatbot leveraging OpenAI's ChatGPT, a state-of-the-art language model. The chatbot utilizes natural language processing (NLP) and machine learning (ML) to understand and respond to user queries. With its robust architecture, the </a:t>
            </a:r>
            <a:r>
              <a:rPr lang="en-US" sz="2000" dirty="0" smtClean="0">
                <a:latin typeface="Times New Roman" panose="02020603050405020304" pitchFamily="18" charset="0"/>
                <a:cs typeface="Times New Roman" panose="02020603050405020304" pitchFamily="18" charset="0"/>
              </a:rPr>
              <a:t>Chatbot </a:t>
            </a:r>
            <a:r>
              <a:rPr lang="en-US" sz="2000" dirty="0">
                <a:latin typeface="Times New Roman" panose="02020603050405020304" pitchFamily="18" charset="0"/>
                <a:cs typeface="Times New Roman" panose="02020603050405020304" pitchFamily="18" charset="0"/>
              </a:rPr>
              <a:t>provides human-like interactions, offering information, assistance, and engagement</a:t>
            </a:r>
            <a:r>
              <a:rPr lang="en-US" sz="2000" dirty="0" smtClean="0">
                <a:latin typeface="Times New Roman" panose="02020603050405020304" pitchFamily="18" charset="0"/>
                <a:cs typeface="Times New Roman" panose="02020603050405020304" pitchFamily="18" charset="0"/>
              </a:rPr>
              <a:t>.</a:t>
            </a:r>
          </a:p>
          <a:p>
            <a:pPr algn="just"/>
            <a:endParaRPr lang="en-US" sz="20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14400" y="1152525"/>
            <a:ext cx="7315200" cy="2492990"/>
          </a:xfrm>
          <a:prstGeom prst="rect">
            <a:avLst/>
          </a:prstGeom>
          <a:noFill/>
        </p:spPr>
        <p:txBody>
          <a:bodyPr wrap="square" rtlCol="0">
            <a:spAutoFit/>
          </a:bodyPr>
          <a:lstStyle/>
          <a:p>
            <a:pPr algn="just"/>
            <a:r>
              <a:rPr lang="en-US" sz="1600" dirty="0">
                <a:latin typeface="Times New Roman" panose="02020603050405020304" pitchFamily="18" charset="0"/>
                <a:cs typeface="Times New Roman" panose="02020603050405020304" pitchFamily="18" charset="0"/>
              </a:rPr>
              <a:t>Design and develop an intelligent conversational AI chatbot using OpenAI's ChatGPT that can provide accurate, informative, and engaging responses to users' queries, while addressing the following </a:t>
            </a:r>
            <a:r>
              <a:rPr lang="en-US" sz="1600" dirty="0" smtClean="0">
                <a:latin typeface="Times New Roman" panose="02020603050405020304" pitchFamily="18" charset="0"/>
                <a:cs typeface="Times New Roman" panose="02020603050405020304" pitchFamily="18" charset="0"/>
              </a:rPr>
              <a:t>challenges</a:t>
            </a:r>
          </a:p>
          <a:p>
            <a:endParaRPr lang="en-US" sz="1600" dirty="0" smtClean="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Improve user engagement and experience through natural language conversations</a:t>
            </a:r>
            <a:r>
              <a:rPr lang="en-US" dirty="0" smtClean="0"/>
              <a:t>.</a:t>
            </a:r>
          </a:p>
          <a:p>
            <a:pPr marL="342900" indent="-342900">
              <a:buFont typeface="+mj-lt"/>
              <a:buAutoNum type="arabicPeriod"/>
            </a:pPr>
            <a:endParaRPr lang="en-US" dirty="0"/>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Increase efficiency in providing information and </a:t>
            </a:r>
            <a:r>
              <a:rPr lang="en-US" sz="1600" dirty="0" smtClean="0">
                <a:latin typeface="Times New Roman" panose="02020603050405020304" pitchFamily="18" charset="0"/>
                <a:cs typeface="Times New Roman" panose="02020603050405020304" pitchFamily="18" charset="0"/>
              </a:rPr>
              <a:t>assistance.</a:t>
            </a:r>
          </a:p>
          <a:p>
            <a:pPr marL="342900" indent="-342900">
              <a:buFont typeface="+mj-lt"/>
              <a:buAutoNum type="arabicPeriod"/>
            </a:pPr>
            <a:endParaRPr lang="en-US" sz="16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Natural Language Processing (NLU) for user input understanding.</a:t>
            </a:r>
          </a:p>
          <a:p>
            <a:pPr algn="just"/>
            <a:endParaRPr lang="en-US" dirty="0"/>
          </a:p>
        </p:txBody>
      </p:sp>
    </p:spTree>
    <p:extLst>
      <p:ext uri="{BB962C8B-B14F-4D97-AF65-F5344CB8AC3E}">
        <p14:creationId xmlns:p14="http://schemas.microsoft.com/office/powerpoint/2010/main" val="34016959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23925" y="819150"/>
            <a:ext cx="7296150" cy="3077766"/>
          </a:xfrm>
          <a:prstGeom prst="rect">
            <a:avLst/>
          </a:prstGeom>
          <a:noFill/>
        </p:spPr>
        <p:txBody>
          <a:bodyPr wrap="square" rtlCol="0">
            <a:spAutoFit/>
          </a:bodyPr>
          <a:lstStyle/>
          <a:p>
            <a:endParaRPr lang="en-US" sz="1600" dirty="0" smtClean="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pPr algn="just"/>
            <a:r>
              <a:rPr lang="en-US" sz="1800" dirty="0" smtClean="0">
                <a:latin typeface="Times New Roman" panose="02020603050405020304" pitchFamily="18" charset="0"/>
                <a:cs typeface="Times New Roman" panose="02020603050405020304" pitchFamily="18" charset="0"/>
              </a:rPr>
              <a:t>This </a:t>
            </a:r>
            <a:r>
              <a:rPr lang="en-US" sz="1800" dirty="0">
                <a:latin typeface="Times New Roman" panose="02020603050405020304" pitchFamily="18" charset="0"/>
                <a:cs typeface="Times New Roman" panose="02020603050405020304" pitchFamily="18" charset="0"/>
              </a:rPr>
              <a:t>proposed solution aims to enhance a ChatGPT-based AI chatbot by improving its contextual understanding, domain expertise, ethical standards, and user privacy. By implementing memory systems, fine-tuning for specific industries, addressing biases, ensuring data security, and supporting multimodal interactions, this solution would significantly enhance the chatbot's capabilities, making it more reliable, personalized, and suitable for a wide range of applications. Continuous learning and transparency would further build user trust, while </a:t>
            </a:r>
            <a:r>
              <a:rPr lang="en-US" sz="1800" b="1" dirty="0">
                <a:latin typeface="Times New Roman" panose="02020603050405020304" pitchFamily="18" charset="0"/>
                <a:cs typeface="Times New Roman" panose="02020603050405020304" pitchFamily="18" charset="0"/>
              </a:rPr>
              <a:t>human-in-the-loop</a:t>
            </a:r>
            <a:r>
              <a:rPr lang="en-US" sz="1800" dirty="0">
                <a:latin typeface="Times New Roman" panose="02020603050405020304" pitchFamily="18" charset="0"/>
                <a:cs typeface="Times New Roman" panose="02020603050405020304" pitchFamily="18" charset="0"/>
              </a:rPr>
              <a:t> systems provide an extra layer of oversight for critical applications</a:t>
            </a:r>
            <a:r>
              <a:rPr lang="en-US" sz="1800" dirty="0"/>
              <a:t>.</a:t>
            </a:r>
          </a:p>
        </p:txBody>
      </p:sp>
    </p:spTree>
    <p:extLst>
      <p:ext uri="{BB962C8B-B14F-4D97-AF65-F5344CB8AC3E}">
        <p14:creationId xmlns:p14="http://schemas.microsoft.com/office/powerpoint/2010/main" val="37544009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xmlns=""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p:cNvSpPr txBox="1"/>
          <p:nvPr/>
        </p:nvSpPr>
        <p:spPr>
          <a:xfrm>
            <a:off x="688975" y="1017588"/>
            <a:ext cx="7531100" cy="3785652"/>
          </a:xfrm>
          <a:prstGeom prst="rect">
            <a:avLst/>
          </a:prstGeom>
          <a:noFill/>
        </p:spPr>
        <p:txBody>
          <a:bodyPr wrap="square" rtlCol="0">
            <a:spAutoFit/>
          </a:bodyPr>
          <a:lstStyle/>
          <a:p>
            <a:pPr algn="just"/>
            <a:r>
              <a:rPr lang="en-US" sz="1600" dirty="0">
                <a:latin typeface="Times New Roman" panose="02020603050405020304" pitchFamily="18" charset="0"/>
                <a:ea typeface="Tahoma" panose="020B0604030504040204" pitchFamily="34" charset="0"/>
                <a:cs typeface="Times New Roman" panose="02020603050405020304" pitchFamily="18" charset="0"/>
              </a:rPr>
              <a:t>Designing the system architecture for an AI chatbot powered by ChatGPT involves multiple components, ranging from front-end interfaces to back-end processing and deployment. Here's a breakdown of the key elements in such an architecture</a:t>
            </a:r>
            <a:r>
              <a:rPr lang="en-US" sz="1600" dirty="0" smtClean="0">
                <a:latin typeface="Times New Roman" panose="02020603050405020304" pitchFamily="18" charset="0"/>
                <a:ea typeface="Tahoma" panose="020B0604030504040204" pitchFamily="34" charset="0"/>
                <a:cs typeface="Times New Roman" panose="02020603050405020304" pitchFamily="18" charset="0"/>
              </a:rPr>
              <a:t>:</a:t>
            </a:r>
          </a:p>
          <a:p>
            <a:pPr algn="just"/>
            <a:endParaRPr lang="en-US" sz="1600" dirty="0">
              <a:latin typeface="Times New Roman" panose="02020603050405020304" pitchFamily="18" charset="0"/>
              <a:ea typeface="Tahoma" panose="020B0604030504040204" pitchFamily="34" charset="0"/>
              <a:cs typeface="Times New Roman" panose="02020603050405020304" pitchFamily="18" charset="0"/>
            </a:endParaRPr>
          </a:p>
          <a:p>
            <a:pPr marL="342900" indent="-342900" algn="just">
              <a:buAutoNum type="arabicPeriod"/>
            </a:pPr>
            <a:r>
              <a:rPr lang="en-US" sz="1600" dirty="0" smtClean="0">
                <a:latin typeface="Times New Roman" panose="02020603050405020304" pitchFamily="18" charset="0"/>
                <a:cs typeface="Times New Roman" panose="02020603050405020304" pitchFamily="18" charset="0"/>
              </a:rPr>
              <a:t>User </a:t>
            </a:r>
            <a:r>
              <a:rPr lang="en-US" sz="1600" dirty="0">
                <a:latin typeface="Times New Roman" panose="02020603050405020304" pitchFamily="18" charset="0"/>
                <a:cs typeface="Times New Roman" panose="02020603050405020304" pitchFamily="18" charset="0"/>
              </a:rPr>
              <a:t>Interface (UI) </a:t>
            </a:r>
            <a:r>
              <a:rPr lang="en-US" sz="1600" dirty="0" smtClean="0">
                <a:latin typeface="Times New Roman" panose="02020603050405020304" pitchFamily="18" charset="0"/>
                <a:cs typeface="Times New Roman" panose="02020603050405020304" pitchFamily="18" charset="0"/>
              </a:rPr>
              <a:t>Layer.</a:t>
            </a:r>
          </a:p>
          <a:p>
            <a:pPr marL="342900" indent="-342900" algn="just">
              <a:buAutoNum type="arabicPeriod"/>
            </a:pPr>
            <a:endParaRPr lang="en-US" sz="1600" dirty="0" smtClean="0">
              <a:latin typeface="Times New Roman" panose="02020603050405020304" pitchFamily="18" charset="0"/>
              <a:cs typeface="Times New Roman" panose="02020603050405020304" pitchFamily="18" charset="0"/>
            </a:endParaRPr>
          </a:p>
          <a:p>
            <a:pPr marL="342900" indent="-342900" algn="just">
              <a:buAutoNum type="arabicPeriod"/>
            </a:pPr>
            <a:r>
              <a:rPr lang="en-US" sz="1600" dirty="0" smtClean="0">
                <a:latin typeface="Times New Roman" panose="02020603050405020304" pitchFamily="18" charset="0"/>
                <a:cs typeface="Times New Roman" panose="02020603050405020304" pitchFamily="18" charset="0"/>
              </a:rPr>
              <a:t>API </a:t>
            </a:r>
            <a:r>
              <a:rPr lang="en-US" sz="1600" dirty="0">
                <a:latin typeface="Times New Roman" panose="02020603050405020304" pitchFamily="18" charset="0"/>
                <a:cs typeface="Times New Roman" panose="02020603050405020304" pitchFamily="18" charset="0"/>
              </a:rPr>
              <a:t>Gateway / Edge </a:t>
            </a:r>
            <a:r>
              <a:rPr lang="en-US" sz="1600" dirty="0" smtClean="0">
                <a:latin typeface="Times New Roman" panose="02020603050405020304" pitchFamily="18" charset="0"/>
                <a:cs typeface="Times New Roman" panose="02020603050405020304" pitchFamily="18" charset="0"/>
              </a:rPr>
              <a:t>Layer.</a:t>
            </a:r>
          </a:p>
          <a:p>
            <a:pPr marL="342900" indent="-342900" algn="just">
              <a:buAutoNum type="arabicPeriod"/>
            </a:pPr>
            <a:endParaRPr lang="en-US" sz="1600" dirty="0">
              <a:latin typeface="Times New Roman" panose="02020603050405020304" pitchFamily="18" charset="0"/>
              <a:cs typeface="Times New Roman" panose="02020603050405020304" pitchFamily="18" charset="0"/>
            </a:endParaRPr>
          </a:p>
          <a:p>
            <a:pPr marL="342900" indent="-342900" algn="just">
              <a:buAutoNum type="arabicPeriod"/>
            </a:pPr>
            <a:r>
              <a:rPr lang="en-US" sz="1600" dirty="0" smtClean="0">
                <a:latin typeface="Times New Roman" panose="02020603050405020304" pitchFamily="18" charset="0"/>
                <a:cs typeface="Times New Roman" panose="02020603050405020304" pitchFamily="18" charset="0"/>
              </a:rPr>
              <a:t>Natural </a:t>
            </a:r>
            <a:r>
              <a:rPr lang="en-US" sz="1600" dirty="0">
                <a:latin typeface="Times New Roman" panose="02020603050405020304" pitchFamily="18" charset="0"/>
                <a:cs typeface="Times New Roman" panose="02020603050405020304" pitchFamily="18" charset="0"/>
              </a:rPr>
              <a:t>Language Understanding (NLU) </a:t>
            </a:r>
            <a:r>
              <a:rPr lang="en-US" sz="1600" dirty="0" smtClean="0">
                <a:latin typeface="Times New Roman" panose="02020603050405020304" pitchFamily="18" charset="0"/>
                <a:cs typeface="Times New Roman" panose="02020603050405020304" pitchFamily="18" charset="0"/>
              </a:rPr>
              <a:t>Layer.</a:t>
            </a:r>
          </a:p>
          <a:p>
            <a:pPr marL="342900" indent="-342900" algn="just">
              <a:buAutoNum type="arabicPeriod"/>
            </a:pPr>
            <a:endParaRPr lang="en-US" sz="1600" dirty="0">
              <a:latin typeface="Times New Roman" panose="02020603050405020304" pitchFamily="18" charset="0"/>
              <a:cs typeface="Times New Roman" panose="02020603050405020304" pitchFamily="18" charset="0"/>
            </a:endParaRPr>
          </a:p>
          <a:p>
            <a:pPr marL="342900" indent="-342900" algn="just">
              <a:buAutoNum type="arabicPeriod"/>
            </a:pPr>
            <a:r>
              <a:rPr lang="en-US" sz="1600" dirty="0" smtClean="0">
                <a:latin typeface="Times New Roman" panose="02020603050405020304" pitchFamily="18" charset="0"/>
                <a:cs typeface="Times New Roman" panose="02020603050405020304" pitchFamily="18" charset="0"/>
              </a:rPr>
              <a:t>Data Layer.</a:t>
            </a:r>
          </a:p>
          <a:p>
            <a:pPr marL="342900" indent="-342900" algn="just">
              <a:buAutoNum type="arabicPeriod"/>
            </a:pPr>
            <a:endParaRPr lang="en-US" sz="1600" dirty="0">
              <a:latin typeface="Times New Roman" panose="02020603050405020304" pitchFamily="18" charset="0"/>
              <a:cs typeface="Times New Roman" panose="02020603050405020304" pitchFamily="18" charset="0"/>
            </a:endParaRPr>
          </a:p>
          <a:p>
            <a:pPr marL="342900" indent="-342900" algn="just">
              <a:buAutoNum type="arabicPeriod"/>
            </a:pPr>
            <a:r>
              <a:rPr lang="en-US" sz="1600" dirty="0">
                <a:latin typeface="Times New Roman" panose="02020603050405020304" pitchFamily="18" charset="0"/>
                <a:cs typeface="Times New Roman" panose="02020603050405020304" pitchFamily="18" charset="0"/>
              </a:rPr>
              <a:t>Security &amp; Compliance </a:t>
            </a:r>
            <a:r>
              <a:rPr lang="en-US" sz="1600" dirty="0" smtClean="0">
                <a:latin typeface="Times New Roman" panose="02020603050405020304" pitchFamily="18" charset="0"/>
                <a:cs typeface="Times New Roman" panose="02020603050405020304" pitchFamily="18" charset="0"/>
              </a:rPr>
              <a:t>Layer.</a:t>
            </a:r>
          </a:p>
          <a:p>
            <a:pPr algn="just"/>
            <a:endParaRPr lang="en-US" sz="1600" dirty="0" smtClean="0">
              <a:latin typeface="Times New Roman" panose="02020603050405020304" pitchFamily="18" charset="0"/>
              <a:ea typeface="Tahoma" panose="020B0604030504040204" pitchFamily="34" charset="0"/>
              <a:cs typeface="Times New Roman" panose="02020603050405020304" pitchFamily="18" charset="0"/>
            </a:endParaRPr>
          </a:p>
          <a:p>
            <a:pPr algn="just"/>
            <a:endParaRPr lang="en-US" sz="1600" dirty="0">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1673681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xmlns=""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2" name="OpenAI   Python   Gradio. Making Web Chat Bot using Python_ OpenAI and Gradio(720P_60FP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6250" y="836910"/>
            <a:ext cx="8172450" cy="3963690"/>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mute="1">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850" y="923925"/>
            <a:ext cx="7696200" cy="3667126"/>
          </a:xfrm>
          <a:prstGeom prst="rect">
            <a:avLst/>
          </a:prstGeom>
        </p:spPr>
      </p:pic>
    </p:spTree>
    <p:extLst>
      <p:ext uri="{BB962C8B-B14F-4D97-AF65-F5344CB8AC3E}">
        <p14:creationId xmlns:p14="http://schemas.microsoft.com/office/powerpoint/2010/main" val="7051142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71550" y="1017725"/>
            <a:ext cx="7162800" cy="2062103"/>
          </a:xfrm>
          <a:prstGeom prst="rect">
            <a:avLst/>
          </a:prstGeom>
          <a:noFill/>
        </p:spPr>
        <p:txBody>
          <a:bodyPr wrap="square" rtlCol="0">
            <a:spAutoFit/>
          </a:bodyPr>
          <a:lstStyle/>
          <a:p>
            <a:pPr algn="just"/>
            <a:r>
              <a:rPr lang="en-US" sz="1600" dirty="0">
                <a:latin typeface="Times New Roman" panose="02020603050405020304" pitchFamily="18" charset="0"/>
                <a:cs typeface="Times New Roman" panose="02020603050405020304" pitchFamily="18" charset="0"/>
              </a:rPr>
              <a:t>In conclusion, an AI chatbot powered by ChatGPT is a powerful tool that can significantly enhance user interactions across industries, from customer service to education and healthcare. The system's architecture ensures that it is scalable, responsive, and intelligent, offering both the flexibility of advanced natural language processing and the robustness of modern cloud-native technologies. While there are challenges related to safety, privacy, and model limitations, with careful design and ongoing improvements, such a chatbot can provide a seamless, engaging, and effective user experience.</a:t>
            </a:r>
          </a:p>
        </p:txBody>
      </p:sp>
    </p:spTree>
    <p:extLst>
      <p:ext uri="{BB962C8B-B14F-4D97-AF65-F5344CB8AC3E}">
        <p14:creationId xmlns:p14="http://schemas.microsoft.com/office/powerpoint/2010/main" val="2174784547"/>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135</TotalTime>
  <Words>475</Words>
  <Application>Microsoft Office PowerPoint</Application>
  <PresentationFormat>On-screen Show (16:9)</PresentationFormat>
  <Paragraphs>50</Paragraphs>
  <Slides>10</Slides>
  <Notes>3</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Tahoma</vt:lpstr>
      <vt:lpstr>Times New Roman</vt:lpstr>
      <vt:lpstr>Simple Light</vt:lpstr>
      <vt:lpstr>PowerPoint Presentation</vt:lpstr>
      <vt:lpstr>PowerPoint Presentation</vt:lpstr>
      <vt:lpstr>Abstract</vt:lpstr>
      <vt:lpstr>Problem Statement</vt:lpstr>
      <vt:lpstr>Proposed Solution</vt:lpstr>
      <vt:lpstr>System Architecture</vt:lpstr>
      <vt:lpstr>PowerPoint Presentation</vt:lpstr>
      <vt:lpstr>Future Scope</vt:lpstr>
      <vt:lpstr>Conclusion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SIKKA</cp:lastModifiedBy>
  <cp:revision>18</cp:revision>
  <dcterms:modified xsi:type="dcterms:W3CDTF">2024-11-15T16:48:12Z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